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media1.mp4" ContentType="video/unknown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.jpeg" ContentType="image/jpeg"/>
  <Override PartName="/ppt/notesSlides/notesSlide11.xml" ContentType="application/vnd.openxmlformats-officedocument.presentationml.notesSlide+xml"/>
  <Override PartName="/ppt/media/image2.jpe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3.jpeg" ContentType="image/jpeg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1pPr>
    <a:lvl2pPr indent="2286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2pPr>
    <a:lvl3pPr indent="4572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3pPr>
    <a:lvl4pPr indent="6858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4pPr>
    <a:lvl5pPr indent="9144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5pPr>
    <a:lvl6pPr indent="11430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6pPr>
    <a:lvl7pPr indent="13716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7pPr>
    <a:lvl8pPr indent="16002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8pPr>
    <a:lvl9pPr indent="18288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Steve Jobs explains what search is (look at the year!)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~10 years before Google was founded!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Steve Jobs was known as a man that knows what people want before they realize they want it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Mówi, że interesuje go przyszłość (trochę gra słów)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32 years later the world is a different place. What are your options when you want to have a search bar in your website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hape 2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0578" indent="-220578" defTabSz="457200">
              <a:buSzPct val="100000"/>
              <a:buChar char="-"/>
              <a:defRPr sz="2200"/>
            </a:pPr>
            <a:r>
              <a:t>Mapping created, Shelves are there, but there’s no merchandise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You can find this script on github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Generating products and inserting them into the index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(Otwieram skrypt, pokazuję co tam jest, a później uruchamiam). (Następnie włączam count query i pokazuję, że jest już &gt; 0 ). 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Here’s the count query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Here’s how our store looks now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 Możemy już czegoś w indeksie poszukać.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05592" indent="-305592" defTabSz="457200">
              <a:buSzPct val="145000"/>
              <a:buChar char="-"/>
              <a:defRPr sz="2200"/>
            </a:lvl1pPr>
          </a:lstStyle>
          <a:p>
            <a:pPr/>
            <a:r>
              <a:t>Elasticsearch search api Is rich and well-documented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7" name="Shape 2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05592" indent="-305592" defTabSz="457200">
              <a:buSzPct val="145000"/>
              <a:buChar char="-"/>
              <a:defRPr sz="2200"/>
            </a:lvl1pPr>
          </a:lstStyle>
          <a:p>
            <a:pPr/>
            <a:r>
              <a:t>We’ll focus on full text search, the one that has to do with search bars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Autocomplete is useful in online stores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in Elasticsearch simplest way is set the field type to „search_as_you_type”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Example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5" name="Shape 2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2200"/>
            </a:lvl1pPr>
          </a:lstStyle>
          <a:p>
            <a:pPr/>
            <a:r>
              <a:t>każdy, komu zdarzyło się kiedyś w życiu za dużo wypić wie, jak trudno korzysta się wtedy z klawiatury.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open postman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Ale zacznę od nieco bardziej teoretycznego wstępu. 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Who knows what an index is? (A regular db index)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Właściwie zbiór informacji o produktach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6" name="Shape 2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Inverted index?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Why is it called inverted?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0" name="Shape 2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chcecie stworzyć nowy silnik wyszukiwania. 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Jego elementem będzie właśnie indeks. 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forward index - cinema listing - movies and genres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Easy to add movies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We want to search for action movies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Need to check all records - can take a long time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Let’s invert the dependency - key is the genre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Searching will be easy, but adding movies will be harder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0578" indent="-220578" defTabSz="457200">
              <a:buSzPct val="100000"/>
              <a:buChar char="-"/>
              <a:defRPr sz="2200"/>
            </a:pPr>
            <a:r>
              <a:t>imagine your grandma really likes knitting</a:t>
            </a:r>
          </a:p>
          <a:p>
            <a:pPr marL="220578" indent="-220578" defTabSz="457200">
              <a:buSzPct val="100000"/>
              <a:buChar char="-"/>
              <a:defRPr sz="2200"/>
            </a:pPr>
            <a:r>
              <a:t>She can knit everything - from swimsuits, through sweaters to coats</a:t>
            </a:r>
          </a:p>
          <a:p>
            <a:pPr marL="220578" indent="-220578" defTabSz="457200">
              <a:buSzPct val="100000"/>
              <a:buChar char="-"/>
              <a:defRPr sz="2200"/>
            </a:pPr>
            <a:r>
              <a:t>She comes to you and asks you for help setting up an online store where she can sell her merch </a:t>
            </a:r>
          </a:p>
          <a:p>
            <a:pPr marL="220578" indent="-220578" defTabSz="457200">
              <a:buSzPct val="100000"/>
              <a:buChar char="-"/>
              <a:defRPr sz="2200"/>
            </a:pPr>
            <a:r>
              <a:t>The requirement is people should be able to look for stuff using a search bar</a:t>
            </a:r>
          </a:p>
          <a:p>
            <a:pPr marL="220578" indent="-220578" defTabSz="457200">
              <a:buSzPct val="100000"/>
              <a:buChar char="-"/>
              <a:defRPr sz="2200"/>
            </a:pPr>
            <a:r>
              <a:t>You need a search engine. What do you do?</a:t>
            </a:r>
          </a:p>
          <a:p>
            <a:pPr lvl="1" marL="601578" indent="-220578" defTabSz="457200">
              <a:buSzPct val="100000"/>
              <a:buChar char="-"/>
              <a:defRPr sz="2200"/>
            </a:pPr>
            <a:r>
              <a:t>Find an existing one and use it</a:t>
            </a:r>
          </a:p>
          <a:p>
            <a:pPr lvl="1" marL="601578" indent="-220578" defTabSz="457200">
              <a:buSzPct val="100000"/>
              <a:buChar char="-"/>
              <a:defRPr sz="2200"/>
            </a:pPr>
            <a:r>
              <a:t>create a startup, get funding, dedicate a few years, and create a new, state-of-the art one</a:t>
            </a:r>
          </a:p>
          <a:p>
            <a:pPr marL="220578" indent="-220578" defTabSz="457200">
              <a:buSzPct val="100000"/>
              <a:buChar char="-"/>
              <a:defRPr sz="2200"/>
            </a:pPr>
            <a:r>
              <a:t>That’s like 50/50</a:t>
            </a:r>
          </a:p>
          <a:p>
            <a:pPr marL="220578" indent="-220578" defTabSz="457200">
              <a:buSzPct val="100000"/>
              <a:buChar char="-"/>
              <a:defRPr sz="2200"/>
            </a:pPr>
            <a:r>
              <a:t>Grandma has already made a lot of clothes, like she can’t even leave hear room cause the door is blocked</a:t>
            </a:r>
          </a:p>
          <a:p>
            <a:pPr marL="220578" indent="-220578" defTabSz="457200">
              <a:buSzPct val="100000"/>
              <a:buChar char="-"/>
              <a:defRPr sz="2200"/>
            </a:pPr>
            <a:r>
              <a:t> let’s assume we want to use an existing one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4" name="Shape 2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This is an inverted index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That’s how it’s done in elasticsearch 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Genres are phrases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Movies are the documents in index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Shape 2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example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rozłożę teraz te dokumenty na pojedyncze znaki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Dzielę na tokeny (wyrażenia) po spacji i na razie nie robię nic innego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6" name="Shape 2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Jak Wam się podoba ten indeks? Co Waszym zdaniem można zrobić inaczej? 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Capital letters should be lower-cased?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depends. On what? 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What we want to be found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Shape 2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We can configure it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How it works in elasticsearch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Text - a piece of website with html tags, encoded chars and a non-ascii symbol 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This is our document and we need to index it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4" name="Shape 2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- character filter is first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Możemy oczywiście zdefiniować customowe filtry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Can map one char into another (arabska 7)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Can remove chars (html strip filter)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Can use regex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9" name="Shape 2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Still a raw string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Need to split it into tokens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Tokenizer takes a string and outputs a list of tokens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Can split by whitespace, but it’ too simple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Can create a custom tokenizer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Standard tokenizer splits according to a standardized algorithm - “dog’s” is one word, Brown-Foxes are 2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3" name="Shape 2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Token filters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We usually want capital and small letters to be treated as same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Lowercase filter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stopword filter removes tokens that are typically known as stopwords „the, a, is”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Synonym filter adds similar words to the index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0578" indent="-220578" defTabSz="457200">
              <a:buSzPct val="100000"/>
              <a:buChar char="-"/>
              <a:defRPr sz="2200"/>
            </a:pPr>
            <a:r>
              <a:t>char filters, tokenizer i token filters - form an analyzer</a:t>
            </a:r>
          </a:p>
          <a:p>
            <a:pPr marL="220578" indent="-220578" defTabSz="457200">
              <a:buSzPct val="100000"/>
              <a:buChar char="-"/>
              <a:defRPr sz="2200"/>
            </a:pPr>
            <a:r>
              <a:t>You can create a great search system with them, but also a terrible one</a:t>
            </a:r>
          </a:p>
          <a:p>
            <a:pPr defTabSz="457200">
              <a:defRPr sz="2200"/>
            </a:pPr>
            <a:r>
              <a:t>- can use ready-made analyzers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Can use a ready-made analyzer and switch one part of it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Can create a custom analyzer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Can test analyzers: https://www.elastic.co/blog/found-text-analysis-part-1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Examples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2" name="Shape 3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ELK stack składa się obecnie z 4 aplikacji - Elasticsearch, logstash, kibana i beats. </a:t>
            </a:r>
          </a:p>
          <a:p>
            <a:pPr defTabSz="457200">
              <a:defRPr sz="2200"/>
            </a:pPr>
            <a:r>
              <a:t>Początkowo beatsów nie było, stąd nie ma “b” w skrócie.</a:t>
            </a:r>
          </a:p>
          <a:p>
            <a:pPr defTabSz="457200">
              <a:defRPr sz="2200"/>
            </a:pPr>
            <a:r>
              <a:t>ELK stack to poważna część systemu mikrousług - możemy zbierać logi (logstash), indeksować je (elasticsearch) i wizualizować (kibana). </a:t>
            </a:r>
          </a:p>
          <a:p>
            <a:pPr defTabSz="457200">
              <a:defRPr sz="2200"/>
            </a:pPr>
            <a:r>
              <a:t>Dzięki beatsom możemy też dodać metryki. </a:t>
            </a:r>
          </a:p>
          <a:p>
            <a:pPr defTabSz="457200">
              <a:defRPr sz="2200"/>
            </a:pPr>
            <a:r>
              <a:t>I mamy duży kawałek infrastruktury mikrousług.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Szukamy w Googlach - może coś już jest?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Pierwsze wyniki - coś chyba jest. Kolejne - 6 top - (obrazek wtf) czyli jest co najmniej 6, spoko!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Widzę, że popularny jest jakiś Solr i jakiś Elasticsearch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Szukamy dalej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WTF? </a:t>
            </a:r>
          </a:p>
          <a:p>
            <a:pPr defTabSz="457200">
              <a:defRPr sz="2200"/>
            </a:pPr>
            <a:r>
              <a:t>There’s a lot of existing tools - we need to choose one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Time flies by, you’re looking, reading, comparing…</a:t>
            </a:r>
          </a:p>
          <a:p>
            <a:pPr defTabSz="457200">
              <a:defRPr sz="2200"/>
            </a:pPr>
            <a:r>
              <a:t>And decide on…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Elasticsearcha. 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nie wiem, czy ES jest najlepszy, ale od kilku lat szybko się rozwija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sama firma Elastic offers a whole ecosystem of products with streamlined integration capabilities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Shape 2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- we’re going to have a store, so first we need to have an index to store products in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Index = database table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To create index you need mapping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Mapping = schema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Mapping is more than a schema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information about which fields are going to be stored and indexed 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Technically no need to add a schema manually - it will be created dynamically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You don’t want that in a prod environment - I once lost 2 days because of bad mapping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We create an index</a:t>
            </a:r>
          </a:p>
          <a:p>
            <a:pPr defTabSz="457200">
              <a:defRPr sz="2200"/>
            </a:pPr>
            <a:r>
              <a:t>- we’re interested in the mappings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ytuł i pod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 tytułowy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Tekst tytułowy</a:t>
            </a:r>
          </a:p>
        </p:txBody>
      </p:sp>
      <p:sp>
        <p:nvSpPr>
          <p:cNvPr id="12" name="Treść - poziom 1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13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y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reść - poziom 1…"/>
          <p:cNvSpPr txBox="1"/>
          <p:nvPr>
            <p:ph type="body" sz="quarter" idx="1"/>
          </p:nvPr>
        </p:nvSpPr>
        <p:spPr>
          <a:xfrm>
            <a:off x="4833937" y="8947546"/>
            <a:ext cx="14716126" cy="64879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889000" indent="-444500" algn="ctr">
              <a:spcBef>
                <a:spcPts val="0"/>
              </a:spcBef>
              <a:defRPr i="1" sz="3200"/>
            </a:lvl2pPr>
            <a:lvl3pPr marL="1333500" indent="-444500" algn="ctr">
              <a:spcBef>
                <a:spcPts val="0"/>
              </a:spcBef>
              <a:defRPr i="1" sz="3200"/>
            </a:lvl3pPr>
            <a:lvl4pPr marL="1778000" indent="-444500" algn="ctr">
              <a:spcBef>
                <a:spcPts val="0"/>
              </a:spcBef>
              <a:defRPr i="1" sz="3200"/>
            </a:lvl4pPr>
            <a:lvl5pPr marL="2222500" indent="-444500" algn="ctr">
              <a:spcBef>
                <a:spcPts val="0"/>
              </a:spcBef>
              <a:defRPr i="1" sz="32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94" name="„Wpisz tu cytat.”"/>
          <p:cNvSpPr txBox="1"/>
          <p:nvPr>
            <p:ph type="body" sz="quarter" idx="21"/>
          </p:nvPr>
        </p:nvSpPr>
        <p:spPr>
          <a:xfrm>
            <a:off x="4833937" y="6000626"/>
            <a:ext cx="14716126" cy="857498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4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Obrazek"/>
          <p:cNvSpPr/>
          <p:nvPr>
            <p:ph type="pic" idx="21"/>
          </p:nvPr>
        </p:nvSpPr>
        <p:spPr>
          <a:xfrm>
            <a:off x="1712269" y="0"/>
            <a:ext cx="20959462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2"/>
          <p:cNvSpPr/>
          <p:nvPr/>
        </p:nvSpPr>
        <p:spPr>
          <a:xfrm>
            <a:off x="2876549" y="1700212"/>
            <a:ext cx="18445164" cy="18430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7150" tIns="57150" rIns="57150" bIns="57150" anchor="ctr"/>
          <a:lstStyle/>
          <a:p>
            <a:pPr defTabSz="876300"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8" name="Shape 3"/>
          <p:cNvSpPr/>
          <p:nvPr/>
        </p:nvSpPr>
        <p:spPr>
          <a:xfrm>
            <a:off x="3047999" y="11301412"/>
            <a:ext cx="18416589" cy="700089"/>
          </a:xfrm>
          <a:prstGeom prst="rect">
            <a:avLst/>
          </a:prstGeom>
          <a:solidFill>
            <a:srgbClr val="F5AF33"/>
          </a:solidFill>
          <a:ln w="12700">
            <a:miter lim="400000"/>
          </a:ln>
        </p:spPr>
        <p:txBody>
          <a:bodyPr lIns="57150" tIns="57150" rIns="57150" bIns="57150" anchor="ctr"/>
          <a:lstStyle/>
          <a:p>
            <a:pPr defTabSz="876300"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19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866776" y="5743578"/>
            <a:ext cx="9244015" cy="171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5"/>
          <p:cNvSpPr txBox="1"/>
          <p:nvPr/>
        </p:nvSpPr>
        <p:spPr>
          <a:xfrm>
            <a:off x="13288677" y="11253819"/>
            <a:ext cx="7986714" cy="780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7150" tIns="57150" rIns="57150" bIns="57150" anchor="ctr">
            <a:spAutoFit/>
          </a:bodyPr>
          <a:lstStyle/>
          <a:p>
            <a:pPr algn="r" defTabSz="819150">
              <a:defRPr sz="4600">
                <a:latin typeface="Arial"/>
                <a:ea typeface="Arial"/>
                <a:cs typeface="Arial"/>
                <a:sym typeface="Arial"/>
              </a:defRPr>
            </a:pPr>
            <a:r>
              <a:t>@</a:t>
            </a:r>
            <a:r>
              <a:t>Y</a:t>
            </a:r>
            <a:r>
              <a:t>ourTwitterHandle</a:t>
            </a:r>
          </a:p>
        </p:txBody>
      </p:sp>
      <p:sp>
        <p:nvSpPr>
          <p:cNvPr id="121" name="Shape 6"/>
          <p:cNvSpPr txBox="1"/>
          <p:nvPr/>
        </p:nvSpPr>
        <p:spPr>
          <a:xfrm>
            <a:off x="3839239" y="11253819"/>
            <a:ext cx="6629401" cy="780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7150" tIns="57150" rIns="57150" bIns="57150" anchor="ctr">
            <a:spAutoFit/>
          </a:bodyPr>
          <a:lstStyle/>
          <a:p>
            <a:pPr algn="l" defTabSz="819150">
              <a:defRPr sz="4600">
                <a:latin typeface="Arial"/>
                <a:ea typeface="Arial"/>
                <a:cs typeface="Arial"/>
                <a:sym typeface="Arial"/>
              </a:defRPr>
            </a:pPr>
            <a:r>
              <a:t>#D</a:t>
            </a:r>
            <a:r>
              <a:t>evoxxPL</a:t>
            </a:r>
          </a:p>
        </p:txBody>
      </p:sp>
      <p:pic>
        <p:nvPicPr>
          <p:cNvPr id="12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7999" y="11209776"/>
            <a:ext cx="869075" cy="869074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0"/>
          <p:cNvSpPr/>
          <p:nvPr/>
        </p:nvSpPr>
        <p:spPr>
          <a:xfrm>
            <a:off x="2590799" y="1543049"/>
            <a:ext cx="2400301" cy="976674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400000"/>
          </a:ln>
        </p:spPr>
        <p:txBody>
          <a:bodyPr lIns="57150" tIns="57150" rIns="57150" bIns="57150" anchor="ctr"/>
          <a:lstStyle/>
          <a:p>
            <a:pPr defTabSz="876300"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24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-423863" y="5829298"/>
            <a:ext cx="8943977" cy="1171578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Tekst tytułowy"/>
          <p:cNvSpPr txBox="1"/>
          <p:nvPr>
            <p:ph type="title"/>
          </p:nvPr>
        </p:nvSpPr>
        <p:spPr>
          <a:xfrm>
            <a:off x="5462587" y="2157412"/>
            <a:ext cx="15601951" cy="3471863"/>
          </a:xfrm>
          <a:prstGeom prst="rect">
            <a:avLst/>
          </a:prstGeom>
        </p:spPr>
        <p:txBody>
          <a:bodyPr lIns="0" tIns="0" rIns="0" bIns="0" anchor="b"/>
          <a:lstStyle>
            <a:lvl1pPr defTabSz="819150">
              <a:defRPr b="1" sz="10600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Tekst tytułowy</a:t>
            </a:r>
          </a:p>
        </p:txBody>
      </p:sp>
      <p:sp>
        <p:nvSpPr>
          <p:cNvPr id="126" name="Treść - poziom 1…"/>
          <p:cNvSpPr txBox="1"/>
          <p:nvPr>
            <p:ph type="body" sz="quarter" idx="1"/>
          </p:nvPr>
        </p:nvSpPr>
        <p:spPr>
          <a:xfrm>
            <a:off x="8777287" y="5629274"/>
            <a:ext cx="8958264" cy="325755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127" name="Numer slajdu"/>
          <p:cNvSpPr txBox="1"/>
          <p:nvPr>
            <p:ph type="sldNum" sz="quarter" idx="2"/>
          </p:nvPr>
        </p:nvSpPr>
        <p:spPr>
          <a:xfrm>
            <a:off x="11887199" y="10975181"/>
            <a:ext cx="4267201" cy="547688"/>
          </a:xfrm>
          <a:prstGeom prst="rect">
            <a:avLst/>
          </a:prstGeom>
        </p:spPr>
        <p:txBody>
          <a:bodyPr lIns="51434" tIns="51434" rIns="51434" bIns="51434" anchor="ctr"/>
          <a:lstStyle>
            <a:lvl1pPr algn="r" defTabSz="819150">
              <a:defRPr sz="1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2"/>
          <p:cNvSpPr/>
          <p:nvPr/>
        </p:nvSpPr>
        <p:spPr>
          <a:xfrm>
            <a:off x="-228600" y="-19050"/>
            <a:ext cx="24593550" cy="24574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defTabSz="8763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5" name="Shape 3"/>
          <p:cNvSpPr/>
          <p:nvPr/>
        </p:nvSpPr>
        <p:spPr>
          <a:xfrm>
            <a:off x="0" y="12782550"/>
            <a:ext cx="24555450" cy="933450"/>
          </a:xfrm>
          <a:prstGeom prst="rect">
            <a:avLst/>
          </a:prstGeom>
          <a:solidFill>
            <a:srgbClr val="F5AF33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defTabSz="8763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36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5219700" y="5372104"/>
            <a:ext cx="12325352" cy="228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5"/>
          <p:cNvSpPr txBox="1"/>
          <p:nvPr/>
        </p:nvSpPr>
        <p:spPr>
          <a:xfrm>
            <a:off x="13654236" y="12824272"/>
            <a:ext cx="10648952" cy="830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/>
          <a:p>
            <a:pPr algn="r" defTabSz="819150"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t>@</a:t>
            </a:r>
            <a:r>
              <a:t>przgum</a:t>
            </a:r>
          </a:p>
        </p:txBody>
      </p:sp>
      <p:sp>
        <p:nvSpPr>
          <p:cNvPr id="138" name="Shape 6"/>
          <p:cNvSpPr txBox="1"/>
          <p:nvPr/>
        </p:nvSpPr>
        <p:spPr>
          <a:xfrm>
            <a:off x="1054985" y="12824272"/>
            <a:ext cx="8839201" cy="830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/>
          <a:p>
            <a:pPr algn="l" defTabSz="819150"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t>#D</a:t>
            </a:r>
            <a:r>
              <a:t>evoxxPL</a:t>
            </a:r>
          </a:p>
        </p:txBody>
      </p:sp>
      <p:pic>
        <p:nvPicPr>
          <p:cNvPr id="13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660367"/>
            <a:ext cx="1158766" cy="1158766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0"/>
          <p:cNvSpPr/>
          <p:nvPr/>
        </p:nvSpPr>
        <p:spPr>
          <a:xfrm>
            <a:off x="-609600" y="-228601"/>
            <a:ext cx="3200400" cy="13022319"/>
          </a:xfrm>
          <a:prstGeom prst="rect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76200" tIns="76200" rIns="76200" bIns="76200" anchor="ctr"/>
          <a:lstStyle/>
          <a:p>
            <a:pPr defTabSz="8763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41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-4629150" y="5486398"/>
            <a:ext cx="11925302" cy="1562104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ekst tytułowy"/>
          <p:cNvSpPr txBox="1"/>
          <p:nvPr>
            <p:ph type="title"/>
          </p:nvPr>
        </p:nvSpPr>
        <p:spPr>
          <a:xfrm>
            <a:off x="3219450" y="590550"/>
            <a:ext cx="20802600" cy="4629150"/>
          </a:xfrm>
          <a:prstGeom prst="rect">
            <a:avLst/>
          </a:prstGeom>
        </p:spPr>
        <p:txBody>
          <a:bodyPr lIns="0" tIns="0" rIns="0" bIns="0" anchor="b"/>
          <a:lstStyle>
            <a:lvl1pPr defTabSz="819150">
              <a:defRPr b="1" sz="10800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Tekst tytułowy</a:t>
            </a:r>
          </a:p>
        </p:txBody>
      </p:sp>
      <p:sp>
        <p:nvSpPr>
          <p:cNvPr id="143" name="Treść - poziom 1…"/>
          <p:cNvSpPr txBox="1"/>
          <p:nvPr>
            <p:ph type="body" sz="quarter" idx="1"/>
          </p:nvPr>
        </p:nvSpPr>
        <p:spPr>
          <a:xfrm>
            <a:off x="7639050" y="5219700"/>
            <a:ext cx="11944350" cy="4343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144" name="Numer slajdu"/>
          <p:cNvSpPr txBox="1"/>
          <p:nvPr>
            <p:ph type="sldNum" sz="quarter" idx="2"/>
          </p:nvPr>
        </p:nvSpPr>
        <p:spPr>
          <a:xfrm>
            <a:off x="11785599" y="12347574"/>
            <a:ext cx="5689601" cy="730251"/>
          </a:xfrm>
          <a:prstGeom prst="rect">
            <a:avLst/>
          </a:prstGeom>
        </p:spPr>
        <p:txBody>
          <a:bodyPr lIns="68579" tIns="68579" rIns="68579" bIns="68579" anchor="ctr"/>
          <a:lstStyle>
            <a:lvl1pPr algn="r" defTabSz="81915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poziom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razek"/>
          <p:cNvSpPr/>
          <p:nvPr>
            <p:ph type="pic" sz="half" idx="21"/>
          </p:nvPr>
        </p:nvSpPr>
        <p:spPr>
          <a:xfrm>
            <a:off x="5329061" y="406545"/>
            <a:ext cx="13716005" cy="91487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kst tytułowy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Tekst tytułowy</a:t>
            </a:r>
          </a:p>
        </p:txBody>
      </p:sp>
      <p:sp>
        <p:nvSpPr>
          <p:cNvPr id="22" name="Treść - poziom 1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23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— na środ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kst tytułowy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31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pionow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razek"/>
          <p:cNvSpPr/>
          <p:nvPr>
            <p:ph type="pic" idx="21"/>
          </p:nvPr>
        </p:nvSpPr>
        <p:spPr>
          <a:xfrm>
            <a:off x="6231433" y="863202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kst tytułowy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Tekst tytułowy</a:t>
            </a:r>
          </a:p>
        </p:txBody>
      </p:sp>
      <p:sp>
        <p:nvSpPr>
          <p:cNvPr id="40" name="Treść - poziom 1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41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(na górz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kst tytułow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49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i 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kst tytułow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57" name="Treść - poziom 1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</p:spPr>
        <p:txBody>
          <a:bodyPr/>
          <a:lstStyle/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58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i punktory ze zdjęci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razek"/>
          <p:cNvSpPr/>
          <p:nvPr>
            <p:ph type="pic" sz="half" idx="21"/>
          </p:nvPr>
        </p:nvSpPr>
        <p:spPr>
          <a:xfrm>
            <a:off x="8794253" y="3637358"/>
            <a:ext cx="13260587" cy="884039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kst tytułow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67" name="Treść - poziom 1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68" name="Numer slajdu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reść - poziom 1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76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3 sztuk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brazek"/>
          <p:cNvSpPr/>
          <p:nvPr>
            <p:ph type="pic" sz="quarter" idx="21"/>
          </p:nvPr>
        </p:nvSpPr>
        <p:spPr>
          <a:xfrm>
            <a:off x="12442031" y="7072312"/>
            <a:ext cx="8514490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Obrazek"/>
          <p:cNvSpPr/>
          <p:nvPr>
            <p:ph type="pic" sz="quarter" idx="22"/>
          </p:nvPr>
        </p:nvSpPr>
        <p:spPr>
          <a:xfrm>
            <a:off x="12192000" y="1250156"/>
            <a:ext cx="8251032" cy="55006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Obrazek"/>
          <p:cNvSpPr/>
          <p:nvPr>
            <p:ph type="pic" idx="23"/>
          </p:nvPr>
        </p:nvSpPr>
        <p:spPr>
          <a:xfrm>
            <a:off x="-291704" y="1250156"/>
            <a:ext cx="16850322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 tytułowy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Tekst tytułowy</a:t>
            </a:r>
          </a:p>
        </p:txBody>
      </p:sp>
      <p:sp>
        <p:nvSpPr>
          <p:cNvPr id="3" name="Treść - poziom 1…"/>
          <p:cNvSpPr txBox="1"/>
          <p:nvPr>
            <p:ph type="body" idx="1"/>
          </p:nvPr>
        </p:nvSpPr>
        <p:spPr>
          <a:xfrm>
            <a:off x="13255624" y="3962399"/>
            <a:ext cx="7162802" cy="9753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4" name="Numer slajdu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eg"/><Relationship Id="rId4" Type="http://schemas.openxmlformats.org/officeDocument/2006/relationships/hyperlink" Target="https://flic.kr/p/bDsFkG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eg"/><Relationship Id="rId4" Type="http://schemas.openxmlformats.org/officeDocument/2006/relationships/hyperlink" Target="https://flic.kr/p/bDsFkG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hyperlink" Target="https://www.elastic.co/guide/en/elasticsearch/reference/current/query-dsl.html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hyperlink" Target="https://www.elastic.co/guide/en/elasticsearch/reference/current/query-dsl.html" TargetMode="External"/><Relationship Id="rId5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hyperlink" Target="http://unicode.org/reports/tr29/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hyperlink" Target="https://www.elastic.co/what-is/elk-stack" TargetMode="Externa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gumula/elasticsearch101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"/><Relationship Id="rId4" Type="http://schemas.openxmlformats.org/officeDocument/2006/relationships/hyperlink" Target="https://creativecommons.org/licenses/by-sa/4.0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4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Full text search with Elasticsearch</a:t>
            </a:r>
          </a:p>
        </p:txBody>
      </p:sp>
      <p:sp>
        <p:nvSpPr>
          <p:cNvPr id="154" name="Shape 43"/>
          <p:cNvSpPr txBox="1"/>
          <p:nvPr>
            <p:ph type="body" sz="quarter" idx="1"/>
          </p:nvPr>
        </p:nvSpPr>
        <p:spPr>
          <a:xfrm>
            <a:off x="7639050" y="6654797"/>
            <a:ext cx="11944350" cy="2908300"/>
          </a:xfrm>
          <a:prstGeom prst="rect">
            <a:avLst/>
          </a:prstGeom>
        </p:spPr>
        <p:txBody>
          <a:bodyPr/>
          <a:lstStyle/>
          <a:p>
            <a:pPr/>
            <a:r>
              <a:t>Przemysław Gumuła</a:t>
            </a:r>
            <a:endParaRPr sz="2600">
              <a:solidFill>
                <a:srgbClr val="000000"/>
              </a:solidFill>
            </a:endParaRPr>
          </a:p>
          <a:p>
            <a:pPr/>
            <a:r>
              <a:t>Allegro</a:t>
            </a:r>
          </a:p>
        </p:txBody>
      </p:sp>
      <p:pic>
        <p:nvPicPr>
          <p:cNvPr id="155" name="Graphic 2" descr="Graphic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83397" y="10267950"/>
            <a:ext cx="2857501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TextBox 3"/>
          <p:cNvSpPr txBox="1"/>
          <p:nvPr/>
        </p:nvSpPr>
        <p:spPr>
          <a:xfrm>
            <a:off x="18522261" y="10288776"/>
            <a:ext cx="4979774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>
            <a:lvl1pPr defTabSz="819150"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Platinum Sponsor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tore.pdf" descr="Stor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7317" y="3012314"/>
            <a:ext cx="17669366" cy="7691372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https://all-free-download.com"/>
          <p:cNvSpPr txBox="1"/>
          <p:nvPr/>
        </p:nvSpPr>
        <p:spPr>
          <a:xfrm>
            <a:off x="17563967" y="10743810"/>
            <a:ext cx="3199614" cy="41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https://all-free-download.com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UT /test…"/>
          <p:cNvSpPr txBox="1"/>
          <p:nvPr/>
        </p:nvSpPr>
        <p:spPr>
          <a:xfrm>
            <a:off x="5237092" y="3055540"/>
            <a:ext cx="14326388" cy="7604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PUT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test</a:t>
            </a:r>
            <a:endParaRPr>
              <a:solidFill>
                <a:srgbClr val="F5F7FA"/>
              </a:solidFill>
            </a:endParaRPr>
          </a:p>
          <a:p>
            <a:pPr algn="l" defTabSz="457200">
              <a:lnSpc>
                <a:spcPts val="6600"/>
              </a:lnSpc>
              <a:defRPr sz="4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"settings"</a:t>
            </a:r>
            <a:r>
              <a:rPr>
                <a:solidFill>
                  <a:srgbClr val="000000"/>
                </a:solidFill>
              </a:rPr>
              <a:t> 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600"/>
              </a:lnSpc>
              <a:defRPr sz="4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"number_of_shards"</a:t>
            </a:r>
            <a:r>
              <a:rPr>
                <a:solidFill>
                  <a:srgbClr val="000000"/>
                </a:solidFill>
              </a:rPr>
              <a:t> : </a:t>
            </a:r>
            <a:r>
              <a:rPr>
                <a:solidFill>
                  <a:srgbClr val="09865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600"/>
              </a:lnSpc>
              <a:defRPr sz="4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„number_of_replicas"</a:t>
            </a:r>
            <a:r>
              <a:rPr>
                <a:solidFill>
                  <a:srgbClr val="000000"/>
                </a:solidFill>
              </a:rPr>
              <a:t> : </a:t>
            </a:r>
            <a:r>
              <a:rPr>
                <a:solidFill>
                  <a:srgbClr val="098658"/>
                </a:solidFill>
              </a:rPr>
              <a:t>2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600"/>
              </a:lnSpc>
              <a:defRPr sz="4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},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"mappings"</a:t>
            </a:r>
            <a:r>
              <a:rPr>
                <a:solidFill>
                  <a:srgbClr val="000000"/>
                </a:solidFill>
              </a:rPr>
              <a:t> 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600"/>
              </a:lnSpc>
              <a:defRPr sz="4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"properties"</a:t>
            </a:r>
            <a:r>
              <a:rPr>
                <a:solidFill>
                  <a:srgbClr val="000000"/>
                </a:solidFill>
              </a:rPr>
              <a:t> 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600"/>
              </a:lnSpc>
              <a:defRPr sz="4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"field1"</a:t>
            </a:r>
            <a:r>
              <a:t> : { 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 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t> }</a:t>
            </a:r>
          </a:p>
          <a:p>
            <a:pPr algn="l" defTabSz="457200">
              <a:lnSpc>
                <a:spcPts val="6600"/>
              </a:lnSpc>
              <a:defRPr sz="4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6600"/>
              </a:lnSpc>
              <a:defRPr sz="4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6600"/>
              </a:lnSpc>
              <a:defRPr sz="4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{…"/>
          <p:cNvSpPr txBox="1"/>
          <p:nvPr/>
        </p:nvSpPr>
        <p:spPr>
          <a:xfrm>
            <a:off x="831167" y="2366962"/>
            <a:ext cx="22721665" cy="8982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5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642937">
              <a:lnSpc>
                <a:spcPts val="8500"/>
              </a:lnSpc>
              <a:defRPr sz="5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"mappings"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642937">
              <a:lnSpc>
                <a:spcPts val="8500"/>
              </a:lnSpc>
              <a:defRPr sz="5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"properties"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642937">
              <a:lnSpc>
                <a:spcPts val="85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t>},</a:t>
            </a:r>
          </a:p>
          <a:p>
            <a:pPr algn="l" defTabSz="642937">
              <a:lnSpc>
                <a:spcPts val="8500"/>
              </a:lnSpc>
              <a:defRPr sz="5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</a:t>
            </a:r>
            <a:r>
              <a:t>"description"</a:t>
            </a:r>
            <a:r>
              <a:rPr>
                <a:solidFill>
                  <a:srgbClr val="000000"/>
                </a:solidFill>
              </a:rPr>
              <a:t>: {</a:t>
            </a:r>
            <a:r>
              <a:t>"type"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rPr>
                <a:solidFill>
                  <a:srgbClr val="000000"/>
                </a:solidFill>
              </a:rPr>
              <a:t>},</a:t>
            </a:r>
            <a:endParaRPr>
              <a:solidFill>
                <a:srgbClr val="000000"/>
              </a:solidFill>
            </a:endParaRPr>
          </a:p>
          <a:p>
            <a:pPr algn="l" defTabSz="642937">
              <a:lnSpc>
                <a:spcPts val="85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"integer"</a:t>
            </a:r>
            <a:r>
              <a:t>},</a:t>
            </a:r>
          </a:p>
          <a:p>
            <a:pPr algn="l" defTabSz="642937">
              <a:lnSpc>
                <a:spcPts val="85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t>},</a:t>
            </a:r>
          </a:p>
          <a:p>
            <a:pPr algn="l" defTabSz="642937">
              <a:lnSpc>
                <a:spcPts val="85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t>},</a:t>
            </a:r>
          </a:p>
          <a:p>
            <a:pPr algn="l" defTabSz="642937">
              <a:lnSpc>
                <a:spcPts val="85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"note"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"keyword"</a:t>
            </a:r>
            <a:r>
              <a:t>, </a:t>
            </a:r>
            <a:r>
              <a:rPr>
                <a:solidFill>
                  <a:srgbClr val="A31515"/>
                </a:solidFill>
              </a:rPr>
              <a:t>"index"</a:t>
            </a:r>
            <a:r>
              <a:t>: </a:t>
            </a:r>
            <a:r>
              <a:rPr b="1">
                <a:solidFill>
                  <a:srgbClr val="0451A5"/>
                </a:solidFill>
              </a:rPr>
              <a:t>false</a:t>
            </a:r>
            <a:r>
              <a:t>}</a:t>
            </a:r>
          </a:p>
          <a:p>
            <a:pPr algn="l" defTabSz="642937">
              <a:lnSpc>
                <a:spcPts val="85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642937">
              <a:lnSpc>
                <a:spcPts val="85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642937">
              <a:lnSpc>
                <a:spcPts val="85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Overbought-Stocks-and-Oversold-Stocks_half.jpg" descr="Overbought-Stocks-and-Oversold-Stocks_half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8805" y="0"/>
            <a:ext cx="8840393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Oversold on the left, Overbought on the right &quot;Empty shelves at a grocery store&quot; by Chris Waits"/>
          <p:cNvSpPr txBox="1"/>
          <p:nvPr/>
        </p:nvSpPr>
        <p:spPr>
          <a:xfrm>
            <a:off x="7461107" y="13013085"/>
            <a:ext cx="9749856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642937">
              <a:defRPr sz="1800">
                <a:solidFill>
                  <a:srgbClr val="D6D5D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Oversold on the left, Overbought on the </a:t>
            </a:r>
            <a:r>
              <a:rPr>
                <a:solidFill>
                  <a:srgbClr val="696969"/>
                </a:solidFill>
              </a:rPr>
              <a:t>right "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Empty shelves at a grocery store</a:t>
            </a:r>
            <a:r>
              <a:rPr>
                <a:solidFill>
                  <a:srgbClr val="696969"/>
                </a:solidFill>
              </a:rPr>
              <a:t>" by Chris Waits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Overbought-Stocks-and-Oversold-Stocks.jpg" descr="Overbought-Stocks-and-Oversold-Stock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7998" y="0"/>
            <a:ext cx="18288003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Oversold on the left, Overbought on the right &quot;Empty shelves at a grocery store&quot; by Chris Waits"/>
          <p:cNvSpPr txBox="1"/>
          <p:nvPr/>
        </p:nvSpPr>
        <p:spPr>
          <a:xfrm>
            <a:off x="6864760" y="13258545"/>
            <a:ext cx="9749856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Oversold on the left, Overbought on the right "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Empty shelves at a grocery store</a:t>
            </a:r>
            <a:r>
              <a:t>" by Chris Waits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13031" y="-51638"/>
            <a:ext cx="6357938" cy="1262658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https://www.elastic.co/guide/en/elasticsearch/reference/current/query-dsl.html"/>
          <p:cNvSpPr txBox="1"/>
          <p:nvPr/>
        </p:nvSpPr>
        <p:spPr>
          <a:xfrm>
            <a:off x="4905650" y="12684413"/>
            <a:ext cx="14572700" cy="84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642937">
              <a:lnSpc>
                <a:spcPts val="5900"/>
              </a:lnSpc>
              <a:defRPr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Roman"/>
                <a:ea typeface="Times Roman"/>
                <a:cs typeface="Times Roman"/>
                <a:sym typeface="Times Roman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FE9301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https://www.elastic.co/guide/en/elasticsearch/reference/current/query-dsl.html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13031" y="-51638"/>
            <a:ext cx="6357938" cy="1262658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https://www.elastic.co/guide/en/elasticsearch/reference/current/query-dsl.html"/>
          <p:cNvSpPr txBox="1"/>
          <p:nvPr/>
        </p:nvSpPr>
        <p:spPr>
          <a:xfrm>
            <a:off x="3735237" y="12658486"/>
            <a:ext cx="16766971" cy="84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642937">
              <a:lnSpc>
                <a:spcPts val="5900"/>
              </a:lnSpc>
              <a:defRPr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Roman"/>
                <a:ea typeface="Times Roman"/>
                <a:cs typeface="Times Roman"/>
                <a:sym typeface="Times Roman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FE9301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https://www.elastic.co/guide/en/elasticsearch/reference/current/query-dsl.html</a:t>
            </a:r>
          </a:p>
        </p:txBody>
      </p:sp>
      <p:pic>
        <p:nvPicPr>
          <p:cNvPr id="232" name="Prostokąt Prostokąt" descr="Prostokąt Prostokąt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05382" y="5976424"/>
            <a:ext cx="3138087" cy="857252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Prostokąt"/>
          <p:cNvSpPr/>
          <p:nvPr/>
        </p:nvSpPr>
        <p:spPr>
          <a:xfrm>
            <a:off x="8965495" y="-76233"/>
            <a:ext cx="6965902" cy="6062669"/>
          </a:xfrm>
          <a:prstGeom prst="rect">
            <a:avLst/>
          </a:prstGeom>
          <a:solidFill>
            <a:srgbClr val="FFFFFF">
              <a:alpha val="7869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</a:defRPr>
            </a:pPr>
          </a:p>
        </p:txBody>
      </p:sp>
      <p:sp>
        <p:nvSpPr>
          <p:cNvPr id="234" name="Prostokąt"/>
          <p:cNvSpPr/>
          <p:nvPr/>
        </p:nvSpPr>
        <p:spPr>
          <a:xfrm>
            <a:off x="8709049" y="6791829"/>
            <a:ext cx="6965901" cy="6062668"/>
          </a:xfrm>
          <a:prstGeom prst="rect">
            <a:avLst/>
          </a:prstGeom>
          <a:solidFill>
            <a:srgbClr val="FFFFFF">
              <a:alpha val="7869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</a:defRPr>
            </a:pPr>
          </a:p>
        </p:txBody>
      </p:sp>
      <p:sp>
        <p:nvSpPr>
          <p:cNvPr id="235" name="Prostokąt"/>
          <p:cNvSpPr/>
          <p:nvPr/>
        </p:nvSpPr>
        <p:spPr>
          <a:xfrm>
            <a:off x="13240739" y="4354581"/>
            <a:ext cx="6965901" cy="6062669"/>
          </a:xfrm>
          <a:prstGeom prst="rect">
            <a:avLst/>
          </a:prstGeom>
          <a:solidFill>
            <a:srgbClr val="FFFFFF">
              <a:alpha val="7869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3056059"/>
            <a:ext cx="18288000" cy="7603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531" y="3181301"/>
            <a:ext cx="24024096" cy="7291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Obrazek" descr="Obrazek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619" y="3397869"/>
            <a:ext cx="9259617" cy="5167987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Linia"/>
          <p:cNvSpPr/>
          <p:nvPr/>
        </p:nvSpPr>
        <p:spPr>
          <a:xfrm>
            <a:off x="9724858" y="5981862"/>
            <a:ext cx="1153788" cy="1"/>
          </a:xfrm>
          <a:prstGeom prst="line">
            <a:avLst/>
          </a:prstGeom>
          <a:ln w="88900">
            <a:solidFill>
              <a:srgbClr val="000000"/>
            </a:solidFill>
          </a:ln>
        </p:spPr>
        <p:txBody>
          <a:bodyPr lIns="64292" tIns="64292" rIns="64292" bIns="64292"/>
          <a:lstStyle/>
          <a:p>
            <a:pPr/>
          </a:p>
        </p:txBody>
      </p:sp>
      <p:sp>
        <p:nvSpPr>
          <p:cNvPr id="160" name="Linia"/>
          <p:cNvSpPr/>
          <p:nvPr/>
        </p:nvSpPr>
        <p:spPr>
          <a:xfrm>
            <a:off x="19362985" y="5794460"/>
            <a:ext cx="1153788" cy="1"/>
          </a:xfrm>
          <a:prstGeom prst="line">
            <a:avLst/>
          </a:prstGeom>
          <a:ln w="88900">
            <a:solidFill>
              <a:srgbClr val="000000"/>
            </a:solidFill>
          </a:ln>
        </p:spPr>
        <p:txBody>
          <a:bodyPr lIns="64292" tIns="64292" rIns="64292" bIns="64292"/>
          <a:lstStyle/>
          <a:p>
            <a:pPr/>
          </a:p>
        </p:txBody>
      </p:sp>
      <p:sp>
        <p:nvSpPr>
          <p:cNvPr id="161" name="Linia"/>
          <p:cNvSpPr/>
          <p:nvPr/>
        </p:nvSpPr>
        <p:spPr>
          <a:xfrm>
            <a:off x="19362985" y="6169265"/>
            <a:ext cx="1153788" cy="1"/>
          </a:xfrm>
          <a:prstGeom prst="line">
            <a:avLst/>
          </a:prstGeom>
          <a:ln w="88900">
            <a:solidFill>
              <a:srgbClr val="000000"/>
            </a:solidFill>
          </a:ln>
        </p:spPr>
        <p:txBody>
          <a:bodyPr lIns="64292" tIns="64292" rIns="64292" bIns="64292"/>
          <a:lstStyle/>
          <a:p>
            <a:pPr/>
          </a:p>
        </p:txBody>
      </p:sp>
      <p:pic>
        <p:nvPicPr>
          <p:cNvPr id="162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68463" y="5550449"/>
            <a:ext cx="8304705" cy="862827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?"/>
          <p:cNvSpPr txBox="1"/>
          <p:nvPr/>
        </p:nvSpPr>
        <p:spPr>
          <a:xfrm>
            <a:off x="21367184" y="3957877"/>
            <a:ext cx="2441948" cy="442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0"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INDEX"/>
          <p:cNvSpPr txBox="1"/>
          <p:nvPr/>
        </p:nvSpPr>
        <p:spPr>
          <a:xfrm>
            <a:off x="3985653" y="3649718"/>
            <a:ext cx="16412693" cy="6416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1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INDEX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INDEX"/>
          <p:cNvSpPr txBox="1"/>
          <p:nvPr/>
        </p:nvSpPr>
        <p:spPr>
          <a:xfrm>
            <a:off x="3985653" y="3649718"/>
            <a:ext cx="16412693" cy="6416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1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INDEX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Tabela"/>
          <p:cNvGraphicFramePr/>
          <p:nvPr/>
        </p:nvGraphicFramePr>
        <p:xfrm>
          <a:off x="4387453" y="1785937"/>
          <a:ext cx="15609094" cy="101441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798197"/>
                <a:gridCol w="7798197"/>
              </a:tblGrid>
              <a:tr h="253285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Charlie and the chocolate factory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fantasy, family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253285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The Godfather III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drama, gangster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53285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Iron Man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action, sci-fi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253285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Spider-Man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action, sci-fi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" name="Tabela"/>
          <p:cNvGraphicFramePr/>
          <p:nvPr/>
        </p:nvGraphicFramePr>
        <p:xfrm>
          <a:off x="4387453" y="1785937"/>
          <a:ext cx="15609094" cy="101441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798197"/>
                <a:gridCol w="7798197"/>
              </a:tblGrid>
              <a:tr h="1688570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fantasy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Charlie and the Chocolate Factory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1688570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Charlie and the Chocolate Factory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688570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drama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The Godfather III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688570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gangster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The Godfather III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688570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action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Iron Man, Spider-Man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688570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sci-fi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Iron Man, Spider-Man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https://planetamarvel.net/nicolas-cage-into-the-spiderverse/"/>
          <p:cNvSpPr txBox="1"/>
          <p:nvPr/>
        </p:nvSpPr>
        <p:spPr>
          <a:xfrm>
            <a:off x="14136828" y="13177725"/>
            <a:ext cx="6792748" cy="42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https://planetamarvel.net/nicolas-cage-into-the-spiderverse/</a:t>
            </a:r>
          </a:p>
        </p:txBody>
      </p:sp>
      <p:pic>
        <p:nvPicPr>
          <p:cNvPr id="267" name="Spider-Man-Into-the-Spider-Verse-Spider-Man-Noir-Nicolas-Cage.jpg" descr="Spider-Man-Into-the-Spider-Verse-Spider-Man-Noir-Nicolas-C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2286000"/>
            <a:ext cx="18288000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Doc_1 — “In the summer the quick brown fox jumps over the lazy dog”…"/>
          <p:cNvSpPr txBox="1"/>
          <p:nvPr/>
        </p:nvSpPr>
        <p:spPr>
          <a:xfrm>
            <a:off x="3135836" y="538902"/>
            <a:ext cx="17516761" cy="1985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lnSpc>
                <a:spcPts val="7500"/>
              </a:lnSpc>
              <a:defRPr sz="3400">
                <a:solidFill>
                  <a:srgbClr val="000000">
                    <a:alpha val="84313"/>
                  </a:srgb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Doc_1 — “In the summer the quick brown fox jumps over the lazy dog”</a:t>
            </a:r>
          </a:p>
          <a:p>
            <a:pPr algn="l" defTabSz="642937">
              <a:lnSpc>
                <a:spcPts val="7500"/>
              </a:lnSpc>
              <a:defRPr sz="3400">
                <a:solidFill>
                  <a:srgbClr val="000000">
                    <a:alpha val="84313"/>
                  </a:srgb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Doc_2 — “The quick brown fox jumped over the lazy dog!”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Doc_1 — “In the summer the quick brown fox jumps over the lazy dog”…"/>
          <p:cNvSpPr txBox="1"/>
          <p:nvPr/>
        </p:nvSpPr>
        <p:spPr>
          <a:xfrm>
            <a:off x="3135836" y="524262"/>
            <a:ext cx="17516761" cy="1985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lnSpc>
                <a:spcPts val="7500"/>
              </a:lnSpc>
              <a:defRPr sz="3400">
                <a:solidFill>
                  <a:srgbClr val="000000">
                    <a:alpha val="84313"/>
                  </a:srgb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Doc_1 — “In the summer the quick brown fox jumps over the lazy dog”</a:t>
            </a:r>
          </a:p>
          <a:p>
            <a:pPr algn="l" defTabSz="642937">
              <a:lnSpc>
                <a:spcPts val="7500"/>
              </a:lnSpc>
              <a:defRPr sz="3400">
                <a:solidFill>
                  <a:srgbClr val="000000">
                    <a:alpha val="84313"/>
                  </a:srgb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Doc_2 — “The quick brown fox jumped over the lazy dog!”</a:t>
            </a:r>
          </a:p>
        </p:txBody>
      </p:sp>
      <p:graphicFrame>
        <p:nvGraphicFramePr>
          <p:cNvPr id="274" name="Tabela"/>
          <p:cNvGraphicFramePr/>
          <p:nvPr/>
        </p:nvGraphicFramePr>
        <p:xfrm>
          <a:off x="5818092" y="3315698"/>
          <a:ext cx="12712096" cy="909305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4233131"/>
                <a:gridCol w="4233131"/>
                <a:gridCol w="4233131"/>
              </a:tblGrid>
              <a:tr h="648596">
                <a:tc>
                  <a:txBody>
                    <a:bodyPr/>
                    <a:lstStyle/>
                    <a:p>
                      <a:pPr defTabSz="1285875">
                        <a:tabLst>
                          <a:tab pos="1651000" algn="l"/>
                        </a:tabLst>
                        <a:defRPr b="0" sz="1800"/>
                      </a:pPr>
                      <a:r>
                        <a:rPr sz="3000"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Term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tabLst>
                          <a:tab pos="1651000" algn="l"/>
                        </a:tabLst>
                        <a:defRPr b="0" sz="1800"/>
                      </a:pPr>
                      <a:r>
                        <a:rPr sz="3000"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Doc_1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tabLst>
                          <a:tab pos="1651000" algn="l"/>
                        </a:tabLst>
                        <a:defRPr b="0" sz="1800"/>
                      </a:pPr>
                      <a:r>
                        <a:rPr sz="3000"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Doc_2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In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30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the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summer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30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quick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brown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fox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jumps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30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over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lazy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dog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30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The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30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jumped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30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dog!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30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analyzer_1.png" descr="analyzer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7998" y="3673577"/>
            <a:ext cx="18288003" cy="6368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analyzer_2.png" descr="analyzer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3673577"/>
            <a:ext cx="18288003" cy="6368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analyzer_3.png" descr="analyzer_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7998" y="3673577"/>
            <a:ext cx="18288003" cy="6368846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http://unicode.org/reports/tr29/"/>
          <p:cNvSpPr txBox="1"/>
          <p:nvPr/>
        </p:nvSpPr>
        <p:spPr>
          <a:xfrm>
            <a:off x="6941969" y="11020245"/>
            <a:ext cx="10500061" cy="136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lnSpc>
                <a:spcPts val="9900"/>
              </a:lnSpc>
              <a:defRPr sz="6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Roman"/>
                <a:ea typeface="Times Roman"/>
                <a:cs typeface="Times Roman"/>
                <a:sym typeface="Times Roman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FE9301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http://unicode.org/reports/tr29/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Obrazek" descr="Obrazek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619" y="3397869"/>
            <a:ext cx="9259617" cy="5167987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Linia"/>
          <p:cNvSpPr/>
          <p:nvPr/>
        </p:nvSpPr>
        <p:spPr>
          <a:xfrm>
            <a:off x="9724858" y="5981862"/>
            <a:ext cx="1153788" cy="1"/>
          </a:xfrm>
          <a:prstGeom prst="line">
            <a:avLst/>
          </a:prstGeom>
          <a:ln w="88900">
            <a:solidFill>
              <a:srgbClr val="000000"/>
            </a:solidFill>
          </a:ln>
        </p:spPr>
        <p:txBody>
          <a:bodyPr lIns="64292" tIns="64292" rIns="64292" bIns="64292"/>
          <a:lstStyle/>
          <a:p>
            <a:pPr/>
          </a:p>
        </p:txBody>
      </p:sp>
      <p:sp>
        <p:nvSpPr>
          <p:cNvPr id="167" name="Linia"/>
          <p:cNvSpPr/>
          <p:nvPr/>
        </p:nvSpPr>
        <p:spPr>
          <a:xfrm>
            <a:off x="19362985" y="5794460"/>
            <a:ext cx="1153789" cy="1"/>
          </a:xfrm>
          <a:prstGeom prst="line">
            <a:avLst/>
          </a:prstGeom>
          <a:ln w="88900">
            <a:solidFill>
              <a:srgbClr val="000000"/>
            </a:solidFill>
          </a:ln>
        </p:spPr>
        <p:txBody>
          <a:bodyPr lIns="64292" tIns="64292" rIns="64292" bIns="64292"/>
          <a:lstStyle/>
          <a:p>
            <a:pPr/>
          </a:p>
        </p:txBody>
      </p:sp>
      <p:sp>
        <p:nvSpPr>
          <p:cNvPr id="168" name="Linia"/>
          <p:cNvSpPr/>
          <p:nvPr/>
        </p:nvSpPr>
        <p:spPr>
          <a:xfrm>
            <a:off x="19362985" y="6169265"/>
            <a:ext cx="1153789" cy="1"/>
          </a:xfrm>
          <a:prstGeom prst="line">
            <a:avLst/>
          </a:prstGeom>
          <a:ln w="88900">
            <a:solidFill>
              <a:srgbClr val="000000"/>
            </a:solidFill>
          </a:ln>
        </p:spPr>
        <p:txBody>
          <a:bodyPr lIns="64292" tIns="64292" rIns="64292" bIns="64292"/>
          <a:lstStyle/>
          <a:p>
            <a:pPr/>
          </a:p>
        </p:txBody>
      </p:sp>
      <p:pic>
        <p:nvPicPr>
          <p:cNvPr id="169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68463" y="5550449"/>
            <a:ext cx="8304706" cy="862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Obrazek" descr="Obrazek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54395" y="4435502"/>
            <a:ext cx="3467527" cy="34675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analyzer_4.png" descr="analyzer_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7998" y="3667971"/>
            <a:ext cx="18288003" cy="6380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analyzer_5.png" descr="analyzer_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7998" y="2289524"/>
            <a:ext cx="18288003" cy="9136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08702" y="77083"/>
            <a:ext cx="18366596" cy="13561834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https://www.elastic.co/what-is/elk-stack"/>
          <p:cNvSpPr txBox="1"/>
          <p:nvPr/>
        </p:nvSpPr>
        <p:spPr>
          <a:xfrm>
            <a:off x="6972369" y="12364281"/>
            <a:ext cx="10307205" cy="111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lnSpc>
                <a:spcPts val="8000"/>
              </a:lnSpc>
              <a:defRPr sz="5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Roman"/>
                <a:ea typeface="Times Roman"/>
                <a:cs typeface="Times Roman"/>
                <a:sym typeface="Times Roman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FE9301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https://www.elastic.co/what-is/elk-stack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ytania?"/>
          <p:cNvSpPr txBox="1"/>
          <p:nvPr/>
        </p:nvSpPr>
        <p:spPr>
          <a:xfrm>
            <a:off x="8066405" y="2933001"/>
            <a:ext cx="8251191" cy="1990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1" sz="12200">
                <a:latin typeface="+mj-lt"/>
                <a:ea typeface="+mj-ea"/>
                <a:cs typeface="+mj-cs"/>
                <a:sym typeface="Helvetica Neue"/>
              </a:defRPr>
            </a:pPr>
            <a:r>
              <a:rPr b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Questions</a:t>
            </a:r>
            <a:r>
              <a:rPr b="0"/>
              <a:t>?</a:t>
            </a:r>
          </a:p>
        </p:txBody>
      </p:sp>
      <p:sp>
        <p:nvSpPr>
          <p:cNvPr id="305" name="https://github.com/gumula/elasticsearch101"/>
          <p:cNvSpPr txBox="1"/>
          <p:nvPr/>
        </p:nvSpPr>
        <p:spPr>
          <a:xfrm>
            <a:off x="4111910" y="11653819"/>
            <a:ext cx="16160180" cy="1113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lnSpc>
                <a:spcPts val="8000"/>
              </a:lnSpc>
              <a:defRPr sz="5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urier"/>
                <a:ea typeface="Courier"/>
                <a:cs typeface="Courier"/>
                <a:sym typeface="Courier"/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FE9301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https://github.com/gumula/elasticsearch101</a:t>
            </a:r>
          </a:p>
        </p:txBody>
      </p:sp>
      <p:sp>
        <p:nvSpPr>
          <p:cNvPr id="306" name="Share your feedback!"/>
          <p:cNvSpPr txBox="1"/>
          <p:nvPr/>
        </p:nvSpPr>
        <p:spPr>
          <a:xfrm>
            <a:off x="4264952" y="5862884"/>
            <a:ext cx="15854097" cy="1990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22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Share your feedback!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jobs.mp4" descr="jobs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619173" y="285173"/>
            <a:ext cx="13453205" cy="13453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50" fill="hold"/>
                                        <p:tgtEl>
                                          <p:spTgt spid="1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7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2909" y="-1"/>
            <a:ext cx="20718182" cy="13812123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adarama, CC BY-SA 4.0 via Wikimedia Commons"/>
          <p:cNvSpPr txBox="1"/>
          <p:nvPr/>
        </p:nvSpPr>
        <p:spPr>
          <a:xfrm>
            <a:off x="17043269" y="13286769"/>
            <a:ext cx="5363999" cy="41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800">
                <a:latin typeface="+mj-lt"/>
                <a:ea typeface="+mj-ea"/>
                <a:cs typeface="+mj-cs"/>
                <a:sym typeface="Helvetica Neue"/>
              </a:defRPr>
            </a:pPr>
            <a:r>
              <a:rPr>
                <a:solidFill>
                  <a:srgbClr val="FFFFFF"/>
                </a:solidFill>
              </a:rPr>
              <a:t>Sadarama,</a:t>
            </a:r>
            <a:r>
              <a:t> </a:t>
            </a:r>
            <a:r>
              <a:rPr u="sng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CC BY-SA 4.0</a:t>
            </a:r>
            <a:r>
              <a:rPr>
                <a:solidFill>
                  <a:srgbClr val="FFFFFF"/>
                </a:solidFill>
              </a:rPr>
              <a:t> via Wikimedia Commons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9726" y="-156626"/>
            <a:ext cx="15523111" cy="19577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rostokąt Prostokąt" descr="Prostokąt Prostokąt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64175" y="7967846"/>
            <a:ext cx="11022107" cy="2814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astonished-face_1f632.png" descr="astonished-face_1f63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634212" y="8955479"/>
            <a:ext cx="2857503" cy="2857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3601" y="2580679"/>
            <a:ext cx="14376798" cy="8554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rostokąt Prostokąt" descr="Prostokąt Prostokąt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71600" y="2419218"/>
            <a:ext cx="11717711" cy="2814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dizzy-face_1f635.png" descr="dizzy-face_1f63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494001" y="3196522"/>
            <a:ext cx="4350247" cy="4350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_processing20190907-29289-1vcp6je.gif" descr="image_processing20190907-29289-1vcp6j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5266" y="-2052"/>
            <a:ext cx="18293468" cy="1372010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https://dribbble.com/shots/7107741-Time-passing-gif-animation"/>
          <p:cNvSpPr txBox="1"/>
          <p:nvPr/>
        </p:nvSpPr>
        <p:spPr>
          <a:xfrm>
            <a:off x="14259583" y="13336626"/>
            <a:ext cx="6748857" cy="41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D6D5D5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https://dribbble.com/shots/7107741-Time-passing-gif-animation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Elasticsearch-Logo-Color-V.png" descr="Elasticsearch-Logo-Color-V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2098950"/>
            <a:ext cx="18288000" cy="95180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